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ontserrat-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RWCxH83OFEI"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None/>
            </a:pPr>
            <a:r>
              <a:rPr lang="en" sz="1050">
                <a:solidFill>
                  <a:srgbClr val="333333"/>
                </a:solidFill>
                <a:highlight>
                  <a:srgbClr val="F7F7F7"/>
                </a:highlight>
              </a:rPr>
              <a:t>undistort_image(img, objpoints, imgpoints)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https://www.youtube.com/watch?v=RWCxH83OFEI</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buSzPct val="100000"/>
              <a:defRPr sz="4000"/>
            </a:lvl1pPr>
            <a:lvl2pPr lvl="1">
              <a:spcBef>
                <a:spcPts val="0"/>
              </a:spcBef>
              <a:buSzPct val="100000"/>
              <a:defRPr sz="4000"/>
            </a:lvl2pPr>
            <a:lvl3pPr lvl="2">
              <a:spcBef>
                <a:spcPts val="0"/>
              </a:spcBef>
              <a:buSzPct val="100000"/>
              <a:defRPr sz="4000"/>
            </a:lvl3pPr>
            <a:lvl4pPr lvl="3">
              <a:spcBef>
                <a:spcPts val="0"/>
              </a:spcBef>
              <a:buSzPct val="100000"/>
              <a:defRPr sz="4000"/>
            </a:lvl4pPr>
            <a:lvl5pPr lvl="4">
              <a:spcBef>
                <a:spcPts val="0"/>
              </a:spcBef>
              <a:buSzPct val="100000"/>
              <a:defRPr sz="4000"/>
            </a:lvl5pPr>
            <a:lvl6pPr lvl="5">
              <a:spcBef>
                <a:spcPts val="0"/>
              </a:spcBef>
              <a:buSzPct val="100000"/>
              <a:defRPr sz="4000"/>
            </a:lvl6pPr>
            <a:lvl7pPr lvl="6">
              <a:spcBef>
                <a:spcPts val="0"/>
              </a:spcBef>
              <a:buSzPct val="100000"/>
              <a:defRPr sz="4000"/>
            </a:lvl7pPr>
            <a:lvl8pPr lvl="7">
              <a:spcBef>
                <a:spcPts val="0"/>
              </a:spcBef>
              <a:buSzPct val="100000"/>
              <a:defRPr sz="4000"/>
            </a:lvl8pPr>
            <a:lvl9pPr lvl="8">
              <a:spcBef>
                <a:spcPts val="0"/>
              </a:spcBef>
              <a:buSzPct val="100000"/>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None/>
              <a:defRPr/>
            </a:lvl1pPr>
            <a:lvl2pPr lvl="1">
              <a:lnSpc>
                <a:spcPct val="100000"/>
              </a:lnSpc>
              <a:spcBef>
                <a:spcPts val="0"/>
              </a:spcBef>
              <a:spcAft>
                <a:spcPts val="0"/>
              </a:spcAft>
              <a:buSzPct val="100000"/>
              <a:buNone/>
              <a:defRPr sz="1300"/>
            </a:lvl2pPr>
            <a:lvl3pPr lvl="2">
              <a:lnSpc>
                <a:spcPct val="100000"/>
              </a:lnSpc>
              <a:spcBef>
                <a:spcPts val="0"/>
              </a:spcBef>
              <a:spcAft>
                <a:spcPts val="0"/>
              </a:spcAft>
              <a:buSzPct val="100000"/>
              <a:buNone/>
              <a:defRPr sz="1300"/>
            </a:lvl3pPr>
            <a:lvl4pPr lvl="3">
              <a:lnSpc>
                <a:spcPct val="100000"/>
              </a:lnSpc>
              <a:spcBef>
                <a:spcPts val="0"/>
              </a:spcBef>
              <a:spcAft>
                <a:spcPts val="0"/>
              </a:spcAft>
              <a:buSzPct val="100000"/>
              <a:buNone/>
              <a:defRPr sz="1300"/>
            </a:lvl4pPr>
            <a:lvl5pPr lvl="4">
              <a:lnSpc>
                <a:spcPct val="100000"/>
              </a:lnSpc>
              <a:spcBef>
                <a:spcPts val="0"/>
              </a:spcBef>
              <a:spcAft>
                <a:spcPts val="0"/>
              </a:spcAft>
              <a:buSzPct val="100000"/>
              <a:buNone/>
              <a:defRPr sz="1300"/>
            </a:lvl5pPr>
            <a:lvl6pPr lvl="5">
              <a:lnSpc>
                <a:spcPct val="100000"/>
              </a:lnSpc>
              <a:spcBef>
                <a:spcPts val="0"/>
              </a:spcBef>
              <a:spcAft>
                <a:spcPts val="0"/>
              </a:spcAft>
              <a:buSzPct val="100000"/>
              <a:buNone/>
              <a:defRPr sz="1300"/>
            </a:lvl6pPr>
            <a:lvl7pPr lvl="6">
              <a:lnSpc>
                <a:spcPct val="100000"/>
              </a:lnSpc>
              <a:spcBef>
                <a:spcPts val="0"/>
              </a:spcBef>
              <a:spcAft>
                <a:spcPts val="0"/>
              </a:spcAft>
              <a:buSzPct val="100000"/>
              <a:buNone/>
              <a:defRPr sz="1300"/>
            </a:lvl7pPr>
            <a:lvl8pPr lvl="7">
              <a:lnSpc>
                <a:spcPct val="100000"/>
              </a:lnSpc>
              <a:spcBef>
                <a:spcPts val="0"/>
              </a:spcBef>
              <a:spcAft>
                <a:spcPts val="0"/>
              </a:spcAft>
              <a:buSzPct val="100000"/>
              <a:buNone/>
              <a:defRPr sz="1300"/>
            </a:lvl8pPr>
            <a:lvl9pPr lvl="8">
              <a:lnSpc>
                <a:spcPct val="100000"/>
              </a:lnSpc>
              <a:spcBef>
                <a:spcPts val="0"/>
              </a:spcBef>
              <a:spcAft>
                <a:spcPts val="0"/>
              </a:spcAft>
              <a:buSzPct val="1000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buSzPct val="100000"/>
              <a:defRPr sz="8000"/>
            </a:lvl1pPr>
            <a:lvl2pPr lvl="1">
              <a:spcBef>
                <a:spcPts val="0"/>
              </a:spcBef>
              <a:buSzPct val="100000"/>
              <a:defRPr sz="8000"/>
            </a:lvl2pPr>
            <a:lvl3pPr lvl="2">
              <a:spcBef>
                <a:spcPts val="0"/>
              </a:spcBef>
              <a:buSzPct val="100000"/>
              <a:defRPr sz="8000"/>
            </a:lvl3pPr>
            <a:lvl4pPr lvl="3">
              <a:spcBef>
                <a:spcPts val="0"/>
              </a:spcBef>
              <a:buSzPct val="100000"/>
              <a:defRPr sz="8000"/>
            </a:lvl4pPr>
            <a:lvl5pPr lvl="4">
              <a:spcBef>
                <a:spcPts val="0"/>
              </a:spcBef>
              <a:buSzPct val="100000"/>
              <a:defRPr sz="8000"/>
            </a:lvl5pPr>
            <a:lvl6pPr lvl="5">
              <a:spcBef>
                <a:spcPts val="0"/>
              </a:spcBef>
              <a:buSzPct val="100000"/>
              <a:defRPr sz="8000"/>
            </a:lvl6pPr>
            <a:lvl7pPr lvl="6">
              <a:spcBef>
                <a:spcPts val="0"/>
              </a:spcBef>
              <a:buSzPct val="100000"/>
              <a:defRPr sz="8000"/>
            </a:lvl7pPr>
            <a:lvl8pPr lvl="7">
              <a:spcBef>
                <a:spcPts val="0"/>
              </a:spcBef>
              <a:buSzPct val="100000"/>
              <a:defRPr sz="8000"/>
            </a:lvl8pPr>
            <a:lvl9pPr lvl="8">
              <a:spcBef>
                <a:spcPts val="0"/>
              </a:spcBef>
              <a:buSzPct val="100000"/>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None/>
              <a:defRPr/>
            </a:lvl1pPr>
            <a:lvl2pPr lvl="1">
              <a:lnSpc>
                <a:spcPct val="100000"/>
              </a:lnSpc>
              <a:spcBef>
                <a:spcPts val="0"/>
              </a:spcBef>
              <a:spcAft>
                <a:spcPts val="0"/>
              </a:spcAft>
              <a:buSzPct val="100000"/>
              <a:buNone/>
              <a:defRPr sz="1300"/>
            </a:lvl2pPr>
            <a:lvl3pPr lvl="2">
              <a:lnSpc>
                <a:spcPct val="100000"/>
              </a:lnSpc>
              <a:spcBef>
                <a:spcPts val="0"/>
              </a:spcBef>
              <a:spcAft>
                <a:spcPts val="0"/>
              </a:spcAft>
              <a:buSzPct val="100000"/>
              <a:buNone/>
              <a:defRPr sz="1300"/>
            </a:lvl3pPr>
            <a:lvl4pPr lvl="3">
              <a:lnSpc>
                <a:spcPct val="100000"/>
              </a:lnSpc>
              <a:spcBef>
                <a:spcPts val="0"/>
              </a:spcBef>
              <a:spcAft>
                <a:spcPts val="0"/>
              </a:spcAft>
              <a:buSzPct val="100000"/>
              <a:buNone/>
              <a:defRPr sz="1300"/>
            </a:lvl4pPr>
            <a:lvl5pPr lvl="4">
              <a:lnSpc>
                <a:spcPct val="100000"/>
              </a:lnSpc>
              <a:spcBef>
                <a:spcPts val="0"/>
              </a:spcBef>
              <a:spcAft>
                <a:spcPts val="0"/>
              </a:spcAft>
              <a:buSzPct val="100000"/>
              <a:buNone/>
              <a:defRPr sz="1300"/>
            </a:lvl5pPr>
            <a:lvl6pPr lvl="5">
              <a:lnSpc>
                <a:spcPct val="100000"/>
              </a:lnSpc>
              <a:spcBef>
                <a:spcPts val="0"/>
              </a:spcBef>
              <a:spcAft>
                <a:spcPts val="0"/>
              </a:spcAft>
              <a:buSzPct val="100000"/>
              <a:buNone/>
              <a:defRPr sz="1300"/>
            </a:lvl6pPr>
            <a:lvl7pPr lvl="6">
              <a:lnSpc>
                <a:spcPct val="100000"/>
              </a:lnSpc>
              <a:spcBef>
                <a:spcPts val="0"/>
              </a:spcBef>
              <a:spcAft>
                <a:spcPts val="0"/>
              </a:spcAft>
              <a:buSzPct val="100000"/>
              <a:buNone/>
              <a:defRPr sz="1300"/>
            </a:lvl7pPr>
            <a:lvl8pPr lvl="7">
              <a:lnSpc>
                <a:spcPct val="100000"/>
              </a:lnSpc>
              <a:spcBef>
                <a:spcPts val="0"/>
              </a:spcBef>
              <a:spcAft>
                <a:spcPts val="0"/>
              </a:spcAft>
              <a:buSzPct val="100000"/>
              <a:buNone/>
              <a:defRPr sz="1300"/>
            </a:lvl8pPr>
            <a:lvl9pPr lvl="8">
              <a:lnSpc>
                <a:spcPct val="100000"/>
              </a:lnSpc>
              <a:spcBef>
                <a:spcPts val="0"/>
              </a:spcBef>
              <a:spcAft>
                <a:spcPts val="0"/>
              </a:spcAft>
              <a:buSzPct val="1000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rIns="91425" wrap="square" tIns="91425"/>
          <a:lstStyle>
            <a:lvl1pPr lvl="0">
              <a:lnSpc>
                <a:spcPct val="100000"/>
              </a:lnSpc>
              <a:spcBef>
                <a:spcPts val="0"/>
              </a:spcBef>
              <a:spcAft>
                <a:spcPts val="0"/>
              </a:spcAft>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ct val="1000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ct val="1000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ct val="1000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ct val="1000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ct val="1000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ct val="1000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ct val="1000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ct val="1000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ct val="1000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1"/>
              </a:buClr>
              <a:buSzPct val="1000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l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23.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22.png"/><Relationship Id="rId5"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rIns="91425" wrap="square" tIns="91425">
            <a:noAutofit/>
          </a:bodyPr>
          <a:lstStyle/>
          <a:p>
            <a:pPr lvl="0">
              <a:spcBef>
                <a:spcPts val="0"/>
              </a:spcBef>
              <a:buNone/>
            </a:pPr>
            <a:r>
              <a:rPr lang="en"/>
              <a:t>Lane Line Finding Project</a:t>
            </a:r>
          </a:p>
        </p:txBody>
      </p:sp>
      <p:sp>
        <p:nvSpPr>
          <p:cNvPr id="135" name="Shape 135"/>
          <p:cNvSpPr txBox="1"/>
          <p:nvPr>
            <p:ph idx="1" type="subTitle"/>
          </p:nvPr>
        </p:nvSpPr>
        <p:spPr>
          <a:xfrm>
            <a:off x="3537150" y="3503475"/>
            <a:ext cx="5017500" cy="561900"/>
          </a:xfrm>
          <a:prstGeom prst="rect">
            <a:avLst/>
          </a:prstGeom>
        </p:spPr>
        <p:txBody>
          <a:bodyPr anchorCtr="0" anchor="t" bIns="91425" lIns="91425" rIns="91425" wrap="square" tIns="91425">
            <a:noAutofit/>
          </a:bodyPr>
          <a:lstStyle/>
          <a:p>
            <a:pPr lvl="0">
              <a:spcBef>
                <a:spcPts val="0"/>
              </a:spcBef>
              <a:buNone/>
            </a:pPr>
            <a:r>
              <a:rPr lang="en" sz="1900"/>
              <a:t>By: Cody Nicholson &amp; Merga Tafa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1297500" y="393750"/>
            <a:ext cx="7340400" cy="914100"/>
          </a:xfrm>
          <a:prstGeom prst="rect">
            <a:avLst/>
          </a:prstGeom>
        </p:spPr>
        <p:txBody>
          <a:bodyPr anchorCtr="0" anchor="t" bIns="91425" lIns="91425" rIns="91425" wrap="square" tIns="91425">
            <a:noAutofit/>
          </a:bodyPr>
          <a:lstStyle/>
          <a:p>
            <a:pPr lvl="0" rtl="0">
              <a:spcBef>
                <a:spcPts val="0"/>
              </a:spcBef>
              <a:buNone/>
            </a:pPr>
            <a:r>
              <a:rPr lang="en"/>
              <a:t>Paper 6: </a:t>
            </a:r>
            <a:r>
              <a:rPr lang="en"/>
              <a:t>Sliding window approach based Text Binarization from Complex Textual images</a:t>
            </a:r>
          </a:p>
        </p:txBody>
      </p:sp>
      <p:sp>
        <p:nvSpPr>
          <p:cNvPr id="199" name="Shape 199"/>
          <p:cNvSpPr txBox="1"/>
          <p:nvPr>
            <p:ph idx="1" type="body"/>
          </p:nvPr>
        </p:nvSpPr>
        <p:spPr>
          <a:xfrm>
            <a:off x="1297500" y="1567550"/>
            <a:ext cx="4240500" cy="3228900"/>
          </a:xfrm>
          <a:prstGeom prst="rect">
            <a:avLst/>
          </a:prstGeom>
        </p:spPr>
        <p:txBody>
          <a:bodyPr anchorCtr="0" anchor="t" bIns="91425" lIns="91425" rIns="91425" wrap="square" tIns="91425">
            <a:noAutofit/>
          </a:bodyPr>
          <a:lstStyle/>
          <a:p>
            <a:pPr lvl="0">
              <a:spcBef>
                <a:spcPts val="0"/>
              </a:spcBef>
              <a:buNone/>
            </a:pPr>
            <a:r>
              <a:rPr lang="en"/>
              <a:t>This paper processed and classified individual pixels as text or background in textual images. The sliding window method is used to </a:t>
            </a:r>
            <a:r>
              <a:rPr lang="en"/>
              <a:t>binarize </a:t>
            </a:r>
            <a:r>
              <a:rPr lang="en"/>
              <a:t>text from textual images with textured background after the images are preprocessed. The results show that the proposed method is an effective method and outperforms the other methods in the complex/textured background situation.</a:t>
            </a:r>
          </a:p>
          <a:p>
            <a:pPr lvl="0" rtl="0">
              <a:spcBef>
                <a:spcPts val="0"/>
              </a:spcBef>
              <a:buNone/>
            </a:pPr>
            <a:r>
              <a:rPr lang="en"/>
              <a:t>We utilized the sliding window method in our project to collect all of the </a:t>
            </a:r>
            <a:r>
              <a:rPr lang="en"/>
              <a:t>indices</a:t>
            </a:r>
            <a:r>
              <a:rPr lang="en"/>
              <a:t> of lane line pixels in our images. By collecting all of these indices, we were able to relate each lane line pixel to the other lane line pixels to form the complete lane line.</a:t>
            </a:r>
          </a:p>
        </p:txBody>
      </p:sp>
      <p:pic>
        <p:nvPicPr>
          <p:cNvPr id="200" name="Shape 200"/>
          <p:cNvPicPr preferRelativeResize="0"/>
          <p:nvPr/>
        </p:nvPicPr>
        <p:blipFill>
          <a:blip r:embed="rId3">
            <a:alphaModFix/>
          </a:blip>
          <a:stretch>
            <a:fillRect/>
          </a:stretch>
        </p:blipFill>
        <p:spPr>
          <a:xfrm>
            <a:off x="5859434" y="1559963"/>
            <a:ext cx="2778464" cy="1508075"/>
          </a:xfrm>
          <a:prstGeom prst="rect">
            <a:avLst/>
          </a:prstGeom>
          <a:noFill/>
          <a:ln>
            <a:noFill/>
          </a:ln>
        </p:spPr>
      </p:pic>
      <p:pic>
        <p:nvPicPr>
          <p:cNvPr id="201" name="Shape 201"/>
          <p:cNvPicPr preferRelativeResize="0"/>
          <p:nvPr/>
        </p:nvPicPr>
        <p:blipFill>
          <a:blip r:embed="rId4">
            <a:alphaModFix/>
          </a:blip>
          <a:stretch>
            <a:fillRect/>
          </a:stretch>
        </p:blipFill>
        <p:spPr>
          <a:xfrm>
            <a:off x="5859424" y="3144250"/>
            <a:ext cx="2778476" cy="167575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txBox="1"/>
          <p:nvPr>
            <p:ph type="title"/>
          </p:nvPr>
        </p:nvSpPr>
        <p:spPr>
          <a:xfrm>
            <a:off x="1297500" y="393750"/>
            <a:ext cx="3747600" cy="914100"/>
          </a:xfrm>
          <a:prstGeom prst="rect">
            <a:avLst/>
          </a:prstGeom>
        </p:spPr>
        <p:txBody>
          <a:bodyPr anchorCtr="0" anchor="t" bIns="91425" lIns="91425" rIns="91425" wrap="square" tIns="91425">
            <a:noAutofit/>
          </a:bodyPr>
          <a:lstStyle/>
          <a:p>
            <a:pPr lvl="0">
              <a:spcBef>
                <a:spcPts val="0"/>
              </a:spcBef>
              <a:buNone/>
            </a:pPr>
            <a:r>
              <a:rPr lang="en" sz="4000"/>
              <a:t>Methodology</a:t>
            </a:r>
          </a:p>
        </p:txBody>
      </p:sp>
      <p:sp>
        <p:nvSpPr>
          <p:cNvPr id="207" name="Shape 207"/>
          <p:cNvSpPr txBox="1"/>
          <p:nvPr>
            <p:ph idx="1" type="body"/>
          </p:nvPr>
        </p:nvSpPr>
        <p:spPr>
          <a:xfrm>
            <a:off x="1297500" y="1768975"/>
            <a:ext cx="7609500" cy="2709900"/>
          </a:xfrm>
          <a:prstGeom prst="rect">
            <a:avLst/>
          </a:prstGeom>
        </p:spPr>
        <p:txBody>
          <a:bodyPr anchorCtr="0" anchor="t" bIns="91425" lIns="91425" rIns="91425" wrap="square" tIns="91425">
            <a:noAutofit/>
          </a:bodyPr>
          <a:lstStyle/>
          <a:p>
            <a:pPr indent="-330200" lvl="0" marL="457200" rtl="0">
              <a:spcBef>
                <a:spcPts val="0"/>
              </a:spcBef>
              <a:spcAft>
                <a:spcPts val="0"/>
              </a:spcAft>
              <a:buSzPct val="100000"/>
              <a:buAutoNum type="arabicPeriod"/>
            </a:pPr>
            <a:r>
              <a:rPr lang="en" sz="1600"/>
              <a:t>Compute the camera calibration matrix and distortion coefficients given a set of chessboard images and apply a distortion correction to raw images</a:t>
            </a:r>
          </a:p>
          <a:p>
            <a:pPr indent="-330200" lvl="0" marL="457200" rtl="0">
              <a:spcBef>
                <a:spcPts val="0"/>
              </a:spcBef>
              <a:spcAft>
                <a:spcPts val="0"/>
              </a:spcAft>
              <a:buSzPct val="100000"/>
              <a:buAutoNum type="arabicPeriod"/>
            </a:pPr>
            <a:r>
              <a:rPr lang="en" sz="1600"/>
              <a:t>Use color transforms and gradients to create a thresholded binary image</a:t>
            </a:r>
          </a:p>
          <a:p>
            <a:pPr indent="-330200" lvl="0" marL="457200" rtl="0">
              <a:spcBef>
                <a:spcPts val="0"/>
              </a:spcBef>
              <a:spcAft>
                <a:spcPts val="0"/>
              </a:spcAft>
              <a:buSzPct val="100000"/>
              <a:buAutoNum type="arabicPeriod"/>
            </a:pPr>
            <a:r>
              <a:rPr lang="en" sz="1600"/>
              <a:t>Apply a perspective transform to rectify binary image by changing to top-down view</a:t>
            </a:r>
          </a:p>
          <a:p>
            <a:pPr indent="-330200" lvl="0" marL="457200" rtl="0">
              <a:spcBef>
                <a:spcPts val="0"/>
              </a:spcBef>
              <a:spcAft>
                <a:spcPts val="0"/>
              </a:spcAft>
              <a:buSzPct val="100000"/>
              <a:buAutoNum type="arabicPeriod"/>
            </a:pPr>
            <a:r>
              <a:rPr lang="en" sz="1600"/>
              <a:t>Detect lane pixels and fit them to find the lane boundary and determine the curvature of the lane and the vehicle position with respect to center</a:t>
            </a:r>
          </a:p>
          <a:p>
            <a:pPr indent="-330200" lvl="0" marL="457200" rtl="0">
              <a:spcBef>
                <a:spcPts val="0"/>
              </a:spcBef>
              <a:buSzPct val="100000"/>
              <a:buAutoNum type="arabicPeriod"/>
            </a:pPr>
            <a:r>
              <a:rPr lang="en" sz="1600"/>
              <a:t>Warp the detected lane boundaries back onto the original image and output visual display of the lane boundaries and numerical estimation of lane curvature and vehicle position</a:t>
            </a:r>
          </a:p>
        </p:txBody>
      </p:sp>
      <p:pic>
        <p:nvPicPr>
          <p:cNvPr id="208" name="Shape 208"/>
          <p:cNvPicPr preferRelativeResize="0"/>
          <p:nvPr/>
        </p:nvPicPr>
        <p:blipFill>
          <a:blip r:embed="rId3">
            <a:alphaModFix/>
          </a:blip>
          <a:stretch>
            <a:fillRect/>
          </a:stretch>
        </p:blipFill>
        <p:spPr>
          <a:xfrm>
            <a:off x="6008400" y="393750"/>
            <a:ext cx="1969676" cy="13752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1297500" y="393750"/>
            <a:ext cx="7846500" cy="773100"/>
          </a:xfrm>
          <a:prstGeom prst="rect">
            <a:avLst/>
          </a:prstGeom>
        </p:spPr>
        <p:txBody>
          <a:bodyPr anchorCtr="0" anchor="t" bIns="91425" lIns="91425" rIns="91425" wrap="square" tIns="91425">
            <a:noAutofit/>
          </a:bodyPr>
          <a:lstStyle/>
          <a:p>
            <a:pPr indent="-355600" lvl="0" marL="457200">
              <a:spcBef>
                <a:spcPts val="0"/>
              </a:spcBef>
              <a:buSzPct val="100000"/>
              <a:buAutoNum type="arabicPeriod"/>
            </a:pPr>
            <a:r>
              <a:rPr lang="en" sz="2000"/>
              <a:t>Compute the camera calibration matrix and distortion coefficients given a set of chessboard images</a:t>
            </a:r>
          </a:p>
        </p:txBody>
      </p:sp>
      <p:sp>
        <p:nvSpPr>
          <p:cNvPr id="214" name="Shape 214"/>
          <p:cNvSpPr txBox="1"/>
          <p:nvPr>
            <p:ph idx="1" type="body"/>
          </p:nvPr>
        </p:nvSpPr>
        <p:spPr>
          <a:xfrm>
            <a:off x="1297500" y="1277800"/>
            <a:ext cx="2853000" cy="3717000"/>
          </a:xfrm>
          <a:prstGeom prst="rect">
            <a:avLst/>
          </a:prstGeom>
        </p:spPr>
        <p:txBody>
          <a:bodyPr anchorCtr="0" anchor="t" bIns="91425" lIns="91425" rIns="91425" wrap="square" tIns="91425">
            <a:noAutofit/>
          </a:bodyPr>
          <a:lstStyle/>
          <a:p>
            <a:pPr lvl="0">
              <a:spcBef>
                <a:spcPts val="0"/>
              </a:spcBef>
              <a:buNone/>
            </a:pPr>
            <a:r>
              <a:rPr lang="en"/>
              <a:t>The round glass of the lens of the camera used to take our images causes distortion. Finding the corners of the chessboard images taken with the same lens allowed us to undistort the images; Since we know there should be a straight line between each corner and the adjacent corners.</a:t>
            </a:r>
          </a:p>
          <a:p>
            <a:pPr lvl="0">
              <a:spcBef>
                <a:spcPts val="0"/>
              </a:spcBef>
              <a:buNone/>
            </a:pPr>
            <a:r>
              <a:rPr lang="en"/>
              <a:t>We accomplished this using the Computer Vision functions: findChessboardCorners(), calibrateCamera(), and undistort(). </a:t>
            </a:r>
          </a:p>
        </p:txBody>
      </p:sp>
      <p:pic>
        <p:nvPicPr>
          <p:cNvPr id="215" name="Shape 215"/>
          <p:cNvPicPr preferRelativeResize="0"/>
          <p:nvPr/>
        </p:nvPicPr>
        <p:blipFill>
          <a:blip r:embed="rId3">
            <a:alphaModFix/>
          </a:blip>
          <a:stretch>
            <a:fillRect/>
          </a:stretch>
        </p:blipFill>
        <p:spPr>
          <a:xfrm>
            <a:off x="4219375" y="1561250"/>
            <a:ext cx="4781250" cy="1376075"/>
          </a:xfrm>
          <a:prstGeom prst="rect">
            <a:avLst/>
          </a:prstGeom>
          <a:noFill/>
          <a:ln>
            <a:noFill/>
          </a:ln>
        </p:spPr>
      </p:pic>
      <p:pic>
        <p:nvPicPr>
          <p:cNvPr id="216" name="Shape 216"/>
          <p:cNvPicPr preferRelativeResize="0"/>
          <p:nvPr/>
        </p:nvPicPr>
        <p:blipFill>
          <a:blip r:embed="rId4">
            <a:alphaModFix/>
          </a:blip>
          <a:stretch>
            <a:fillRect/>
          </a:stretch>
        </p:blipFill>
        <p:spPr>
          <a:xfrm>
            <a:off x="4219375" y="3262990"/>
            <a:ext cx="4781250" cy="13682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1297500" y="393750"/>
            <a:ext cx="7661100" cy="833400"/>
          </a:xfrm>
          <a:prstGeom prst="rect">
            <a:avLst/>
          </a:prstGeom>
        </p:spPr>
        <p:txBody>
          <a:bodyPr anchorCtr="0" anchor="t" bIns="91425" lIns="91425" rIns="91425" wrap="square" tIns="91425">
            <a:noAutofit/>
          </a:bodyPr>
          <a:lstStyle/>
          <a:p>
            <a:pPr lvl="0">
              <a:spcBef>
                <a:spcPts val="0"/>
              </a:spcBef>
              <a:buNone/>
            </a:pPr>
            <a:r>
              <a:rPr lang="en"/>
              <a:t>2. </a:t>
            </a:r>
            <a:r>
              <a:rPr lang="en"/>
              <a:t>Use color transforms and gradients to create a thresholded binary image</a:t>
            </a:r>
          </a:p>
        </p:txBody>
      </p:sp>
      <p:sp>
        <p:nvSpPr>
          <p:cNvPr id="222" name="Shape 222"/>
          <p:cNvSpPr txBox="1"/>
          <p:nvPr>
            <p:ph idx="1" type="body"/>
          </p:nvPr>
        </p:nvSpPr>
        <p:spPr>
          <a:xfrm>
            <a:off x="1297500" y="1516250"/>
            <a:ext cx="7661100" cy="1443900"/>
          </a:xfrm>
          <a:prstGeom prst="rect">
            <a:avLst/>
          </a:prstGeom>
        </p:spPr>
        <p:txBody>
          <a:bodyPr anchorCtr="0" anchor="t" bIns="91425" lIns="91425" rIns="91425" wrap="square" tIns="91425">
            <a:noAutofit/>
          </a:bodyPr>
          <a:lstStyle/>
          <a:p>
            <a:pPr lvl="0">
              <a:spcBef>
                <a:spcPts val="0"/>
              </a:spcBef>
              <a:buNone/>
            </a:pPr>
            <a:r>
              <a:rPr lang="en" sz="1600"/>
              <a:t>We used a combination of color and gradient thresholds to generate a binary image. Separating the image into different color channels helps because we want to look at the color channel that defines the lane lines the best. In the program, we used color channel 's'.</a:t>
            </a:r>
          </a:p>
        </p:txBody>
      </p:sp>
      <p:pic>
        <p:nvPicPr>
          <p:cNvPr id="223" name="Shape 223"/>
          <p:cNvPicPr preferRelativeResize="0"/>
          <p:nvPr/>
        </p:nvPicPr>
        <p:blipFill>
          <a:blip r:embed="rId3">
            <a:alphaModFix/>
          </a:blip>
          <a:stretch>
            <a:fillRect/>
          </a:stretch>
        </p:blipFill>
        <p:spPr>
          <a:xfrm>
            <a:off x="1852525" y="2960050"/>
            <a:ext cx="6551049" cy="1892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1297500" y="241350"/>
            <a:ext cx="7846500" cy="833400"/>
          </a:xfrm>
          <a:prstGeom prst="rect">
            <a:avLst/>
          </a:prstGeom>
        </p:spPr>
        <p:txBody>
          <a:bodyPr anchorCtr="0" anchor="t" bIns="91425" lIns="91425" rIns="91425" wrap="square" tIns="91425">
            <a:noAutofit/>
          </a:bodyPr>
          <a:lstStyle/>
          <a:p>
            <a:pPr lvl="0" rtl="0">
              <a:spcBef>
                <a:spcPts val="0"/>
              </a:spcBef>
              <a:buNone/>
            </a:pPr>
            <a:r>
              <a:rPr lang="en"/>
              <a:t>3</a:t>
            </a:r>
            <a:r>
              <a:rPr lang="en"/>
              <a:t>. </a:t>
            </a:r>
            <a:r>
              <a:rPr lang="en"/>
              <a:t>Apply a perspective transform to rectify binary image by changing to top-down view</a:t>
            </a:r>
          </a:p>
        </p:txBody>
      </p:sp>
      <p:sp>
        <p:nvSpPr>
          <p:cNvPr id="229" name="Shape 229"/>
          <p:cNvSpPr txBox="1"/>
          <p:nvPr>
            <p:ph idx="1" type="body"/>
          </p:nvPr>
        </p:nvSpPr>
        <p:spPr>
          <a:xfrm>
            <a:off x="1297500" y="1278700"/>
            <a:ext cx="3197100" cy="3492000"/>
          </a:xfrm>
          <a:prstGeom prst="rect">
            <a:avLst/>
          </a:prstGeom>
        </p:spPr>
        <p:txBody>
          <a:bodyPr anchorCtr="0" anchor="t" bIns="91425" lIns="91425" rIns="91425" wrap="square" tIns="91425">
            <a:noAutofit/>
          </a:bodyPr>
          <a:lstStyle/>
          <a:p>
            <a:pPr lvl="0" rtl="0">
              <a:spcBef>
                <a:spcPts val="0"/>
              </a:spcBef>
              <a:buNone/>
            </a:pPr>
            <a:r>
              <a:rPr lang="en" sz="1500"/>
              <a:t>We used a perspective transform to change the forward-facing images into a top-down perspective. This was done so that we could have better accuracy when identifying lane lines. We verified that the perspective transform was working as expected by drawing the src and dst points onto a test image and its warped counterpart to verify that the lines appear parallel in the warped image.</a:t>
            </a:r>
          </a:p>
        </p:txBody>
      </p:sp>
      <p:pic>
        <p:nvPicPr>
          <p:cNvPr id="230" name="Shape 230"/>
          <p:cNvPicPr preferRelativeResize="0"/>
          <p:nvPr/>
        </p:nvPicPr>
        <p:blipFill>
          <a:blip r:embed="rId3">
            <a:alphaModFix/>
          </a:blip>
          <a:stretch>
            <a:fillRect/>
          </a:stretch>
        </p:blipFill>
        <p:spPr>
          <a:xfrm>
            <a:off x="4597800" y="3550507"/>
            <a:ext cx="4414749" cy="1280892"/>
          </a:xfrm>
          <a:prstGeom prst="rect">
            <a:avLst/>
          </a:prstGeom>
          <a:noFill/>
          <a:ln>
            <a:noFill/>
          </a:ln>
        </p:spPr>
      </p:pic>
      <p:pic>
        <p:nvPicPr>
          <p:cNvPr id="231" name="Shape 231"/>
          <p:cNvPicPr preferRelativeResize="0"/>
          <p:nvPr/>
        </p:nvPicPr>
        <p:blipFill>
          <a:blip r:embed="rId4">
            <a:alphaModFix/>
          </a:blip>
          <a:stretch>
            <a:fillRect/>
          </a:stretch>
        </p:blipFill>
        <p:spPr>
          <a:xfrm>
            <a:off x="4597800" y="2061671"/>
            <a:ext cx="4414750" cy="1296000"/>
          </a:xfrm>
          <a:prstGeom prst="rect">
            <a:avLst/>
          </a:prstGeom>
          <a:noFill/>
          <a:ln>
            <a:noFill/>
          </a:ln>
        </p:spPr>
      </p:pic>
      <p:pic>
        <p:nvPicPr>
          <p:cNvPr id="232" name="Shape 232"/>
          <p:cNvPicPr preferRelativeResize="0"/>
          <p:nvPr/>
        </p:nvPicPr>
        <p:blipFill>
          <a:blip r:embed="rId5">
            <a:alphaModFix/>
          </a:blip>
          <a:stretch>
            <a:fillRect/>
          </a:stretch>
        </p:blipFill>
        <p:spPr>
          <a:xfrm>
            <a:off x="7414850" y="980125"/>
            <a:ext cx="1112824" cy="986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1297500" y="393750"/>
            <a:ext cx="7846500" cy="833400"/>
          </a:xfrm>
          <a:prstGeom prst="rect">
            <a:avLst/>
          </a:prstGeom>
        </p:spPr>
        <p:txBody>
          <a:bodyPr anchorCtr="0" anchor="t" bIns="91425" lIns="91425" rIns="91425" wrap="square" tIns="91425">
            <a:noAutofit/>
          </a:bodyPr>
          <a:lstStyle/>
          <a:p>
            <a:pPr lvl="0" rtl="0">
              <a:spcBef>
                <a:spcPts val="0"/>
              </a:spcBef>
              <a:buNone/>
            </a:pPr>
            <a:r>
              <a:rPr lang="en"/>
              <a:t>4</a:t>
            </a:r>
            <a:r>
              <a:rPr lang="en"/>
              <a:t>. </a:t>
            </a:r>
            <a:r>
              <a:rPr lang="en"/>
              <a:t>Detect lane pixels and fit them to find the lane boundary</a:t>
            </a:r>
          </a:p>
        </p:txBody>
      </p:sp>
      <p:sp>
        <p:nvSpPr>
          <p:cNvPr id="238" name="Shape 238"/>
          <p:cNvSpPr txBox="1"/>
          <p:nvPr>
            <p:ph idx="1" type="body"/>
          </p:nvPr>
        </p:nvSpPr>
        <p:spPr>
          <a:xfrm>
            <a:off x="1297500" y="1356125"/>
            <a:ext cx="3798900" cy="3422400"/>
          </a:xfrm>
          <a:prstGeom prst="rect">
            <a:avLst/>
          </a:prstGeom>
        </p:spPr>
        <p:txBody>
          <a:bodyPr anchorCtr="0" anchor="t" bIns="91425" lIns="91425" rIns="91425" wrap="square" tIns="91425">
            <a:noAutofit/>
          </a:bodyPr>
          <a:lstStyle/>
          <a:p>
            <a:pPr lvl="0">
              <a:spcBef>
                <a:spcPts val="0"/>
              </a:spcBef>
              <a:buNone/>
            </a:pPr>
            <a:r>
              <a:rPr lang="en"/>
              <a:t>W</a:t>
            </a:r>
            <a:r>
              <a:rPr lang="en"/>
              <a:t>e used a histogram to identify the lanes in the picture. The histogram graphed the places in the image where there was the brightest and most complete lines.</a:t>
            </a:r>
          </a:p>
          <a:p>
            <a:pPr lvl="0">
              <a:spcBef>
                <a:spcPts val="0"/>
              </a:spcBef>
              <a:buNone/>
            </a:pPr>
            <a:r>
              <a:rPr lang="en"/>
              <a:t>After identifying the lane lines (the peaks in the histogram), we then set the number of sliding windows that will localize exactly where in the image the lane lines reside.</a:t>
            </a:r>
          </a:p>
          <a:p>
            <a:pPr lvl="0" rtl="0">
              <a:spcBef>
                <a:spcPts val="0"/>
              </a:spcBef>
              <a:buNone/>
            </a:pPr>
            <a:r>
              <a:rPr lang="en"/>
              <a:t>We then slide the windows over the image collecting the indices for each lane line in an array. Then we fit these indices and move on to working with the curvature of the lane lines.</a:t>
            </a:r>
          </a:p>
        </p:txBody>
      </p:sp>
      <p:pic>
        <p:nvPicPr>
          <p:cNvPr id="239" name="Shape 239"/>
          <p:cNvPicPr preferRelativeResize="0"/>
          <p:nvPr/>
        </p:nvPicPr>
        <p:blipFill>
          <a:blip r:embed="rId3">
            <a:alphaModFix/>
          </a:blip>
          <a:stretch>
            <a:fillRect/>
          </a:stretch>
        </p:blipFill>
        <p:spPr>
          <a:xfrm>
            <a:off x="7212550" y="1126450"/>
            <a:ext cx="1823450" cy="1205775"/>
          </a:xfrm>
          <a:prstGeom prst="rect">
            <a:avLst/>
          </a:prstGeom>
          <a:noFill/>
          <a:ln>
            <a:noFill/>
          </a:ln>
        </p:spPr>
      </p:pic>
      <p:pic>
        <p:nvPicPr>
          <p:cNvPr id="240" name="Shape 240"/>
          <p:cNvPicPr preferRelativeResize="0"/>
          <p:nvPr/>
        </p:nvPicPr>
        <p:blipFill>
          <a:blip r:embed="rId4">
            <a:alphaModFix/>
          </a:blip>
          <a:stretch>
            <a:fillRect/>
          </a:stretch>
        </p:blipFill>
        <p:spPr>
          <a:xfrm>
            <a:off x="5096400" y="1126450"/>
            <a:ext cx="2081951" cy="1205775"/>
          </a:xfrm>
          <a:prstGeom prst="rect">
            <a:avLst/>
          </a:prstGeom>
          <a:noFill/>
          <a:ln>
            <a:noFill/>
          </a:ln>
        </p:spPr>
      </p:pic>
      <p:pic>
        <p:nvPicPr>
          <p:cNvPr id="241" name="Shape 241"/>
          <p:cNvPicPr preferRelativeResize="0"/>
          <p:nvPr/>
        </p:nvPicPr>
        <p:blipFill>
          <a:blip r:embed="rId5">
            <a:alphaModFix/>
          </a:blip>
          <a:stretch>
            <a:fillRect/>
          </a:stretch>
        </p:blipFill>
        <p:spPr>
          <a:xfrm>
            <a:off x="5096403" y="2382525"/>
            <a:ext cx="3939600" cy="23039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1297500" y="393750"/>
            <a:ext cx="7846500" cy="1530000"/>
          </a:xfrm>
          <a:prstGeom prst="rect">
            <a:avLst/>
          </a:prstGeom>
        </p:spPr>
        <p:txBody>
          <a:bodyPr anchorCtr="0" anchor="t" bIns="91425" lIns="91425" rIns="91425" wrap="square" tIns="91425">
            <a:noAutofit/>
          </a:bodyPr>
          <a:lstStyle/>
          <a:p>
            <a:pPr lvl="0" rtl="0">
              <a:spcBef>
                <a:spcPts val="0"/>
              </a:spcBef>
              <a:buNone/>
            </a:pPr>
            <a:r>
              <a:rPr lang="en"/>
              <a:t>5</a:t>
            </a:r>
            <a:r>
              <a:rPr lang="en"/>
              <a:t>. </a:t>
            </a:r>
            <a:r>
              <a:rPr lang="en"/>
              <a:t>Warp the detected lane boundaries back onto the original image and output visual display of the lane boundaries and numerical estimation of lane curvature and vehicle position</a:t>
            </a:r>
          </a:p>
        </p:txBody>
      </p:sp>
      <p:sp>
        <p:nvSpPr>
          <p:cNvPr id="247" name="Shape 247"/>
          <p:cNvSpPr txBox="1"/>
          <p:nvPr>
            <p:ph idx="1" type="body"/>
          </p:nvPr>
        </p:nvSpPr>
        <p:spPr>
          <a:xfrm>
            <a:off x="1297500" y="2159250"/>
            <a:ext cx="2733300" cy="2852400"/>
          </a:xfrm>
          <a:prstGeom prst="rect">
            <a:avLst/>
          </a:prstGeom>
        </p:spPr>
        <p:txBody>
          <a:bodyPr anchorCtr="0" anchor="t" bIns="91425" lIns="91425" rIns="91425" wrap="square" tIns="91425">
            <a:noAutofit/>
          </a:bodyPr>
          <a:lstStyle/>
          <a:p>
            <a:pPr lvl="0" rtl="0">
              <a:spcBef>
                <a:spcPts val="0"/>
              </a:spcBef>
              <a:buNone/>
            </a:pPr>
            <a:r>
              <a:rPr lang="en" sz="1600"/>
              <a:t>This  image represents the preliminary result of our implementation plotted back down onto the road such that the lane area is identified clearly. You can see the calculations in the upper left-hand corner.</a:t>
            </a:r>
          </a:p>
        </p:txBody>
      </p:sp>
      <p:pic>
        <p:nvPicPr>
          <p:cNvPr id="248" name="Shape 248"/>
          <p:cNvPicPr preferRelativeResize="0"/>
          <p:nvPr/>
        </p:nvPicPr>
        <p:blipFill>
          <a:blip r:embed="rId3">
            <a:alphaModFix/>
          </a:blip>
          <a:stretch>
            <a:fillRect/>
          </a:stretch>
        </p:blipFill>
        <p:spPr>
          <a:xfrm>
            <a:off x="4030700" y="2159238"/>
            <a:ext cx="4841974" cy="2769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1297500" y="393750"/>
            <a:ext cx="7663200" cy="914100"/>
          </a:xfrm>
          <a:prstGeom prst="rect">
            <a:avLst/>
          </a:prstGeom>
        </p:spPr>
        <p:txBody>
          <a:bodyPr anchorCtr="0" anchor="t" bIns="91425" lIns="91425" rIns="91425" wrap="square" tIns="91425">
            <a:noAutofit/>
          </a:bodyPr>
          <a:lstStyle/>
          <a:p>
            <a:pPr lvl="0">
              <a:spcBef>
                <a:spcPts val="0"/>
              </a:spcBef>
              <a:buNone/>
            </a:pPr>
            <a:r>
              <a:rPr lang="en" sz="3100"/>
              <a:t>Evaluation/Interpretation/Conclusion</a:t>
            </a:r>
          </a:p>
        </p:txBody>
      </p:sp>
      <p:sp>
        <p:nvSpPr>
          <p:cNvPr id="254" name="Shape 254"/>
          <p:cNvSpPr txBox="1"/>
          <p:nvPr>
            <p:ph idx="1" type="body"/>
          </p:nvPr>
        </p:nvSpPr>
        <p:spPr>
          <a:xfrm>
            <a:off x="1297500" y="1307850"/>
            <a:ext cx="4882800" cy="3635100"/>
          </a:xfrm>
          <a:prstGeom prst="rect">
            <a:avLst/>
          </a:prstGeom>
        </p:spPr>
        <p:txBody>
          <a:bodyPr anchorCtr="0" anchor="t" bIns="91425" lIns="91425" rIns="91425" wrap="square" tIns="91425">
            <a:noAutofit/>
          </a:bodyPr>
          <a:lstStyle/>
          <a:p>
            <a:pPr lvl="0">
              <a:spcBef>
                <a:spcPts val="0"/>
              </a:spcBef>
              <a:buNone/>
            </a:pPr>
            <a:r>
              <a:rPr lang="en" sz="1400"/>
              <a:t>We learned a lot in completing this project. We got to experiment with computer vision, become more familiar with linear algebra, and become better at programming in python.</a:t>
            </a:r>
          </a:p>
          <a:p>
            <a:pPr lvl="0">
              <a:spcBef>
                <a:spcPts val="0"/>
              </a:spcBef>
              <a:buNone/>
            </a:pPr>
            <a:r>
              <a:rPr lang="en" sz="1400"/>
              <a:t>Our implementation is not perfect by any means. It does have high accuracy, but it has problems when the color of the road changes quickly. This may happen when moving from an asphalt road to concrete. If we had more time we would work on our thresholding more to eliminate this problem.</a:t>
            </a:r>
          </a:p>
          <a:p>
            <a:pPr lvl="0">
              <a:spcBef>
                <a:spcPts val="0"/>
              </a:spcBef>
              <a:buNone/>
            </a:pPr>
            <a:r>
              <a:rPr lang="en" sz="1400"/>
              <a:t>While we would not recommend this for use by any person or vehicle just yet, it is a step in the right direction for the initiative to improve safety on our roadways.</a:t>
            </a:r>
          </a:p>
        </p:txBody>
      </p:sp>
      <p:pic>
        <p:nvPicPr>
          <p:cNvPr id="255" name="Shape 255"/>
          <p:cNvPicPr preferRelativeResize="0"/>
          <p:nvPr/>
        </p:nvPicPr>
        <p:blipFill>
          <a:blip r:embed="rId3">
            <a:alphaModFix/>
          </a:blip>
          <a:stretch>
            <a:fillRect/>
          </a:stretch>
        </p:blipFill>
        <p:spPr>
          <a:xfrm>
            <a:off x="6317500" y="1467925"/>
            <a:ext cx="2558250" cy="2984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Shape 260"/>
          <p:cNvSpPr txBox="1"/>
          <p:nvPr>
            <p:ph type="title"/>
          </p:nvPr>
        </p:nvSpPr>
        <p:spPr>
          <a:xfrm>
            <a:off x="1297500" y="165150"/>
            <a:ext cx="7038900" cy="914100"/>
          </a:xfrm>
          <a:prstGeom prst="rect">
            <a:avLst/>
          </a:prstGeom>
        </p:spPr>
        <p:txBody>
          <a:bodyPr anchorCtr="0" anchor="t" bIns="91425" lIns="91425" rIns="91425" wrap="square" tIns="91425">
            <a:noAutofit/>
          </a:bodyPr>
          <a:lstStyle/>
          <a:p>
            <a:pPr lvl="0" rtl="0">
              <a:spcBef>
                <a:spcPts val="0"/>
              </a:spcBef>
              <a:buNone/>
            </a:pPr>
            <a:r>
              <a:rPr lang="en" sz="3900"/>
              <a:t>References </a:t>
            </a:r>
          </a:p>
        </p:txBody>
      </p:sp>
      <p:sp>
        <p:nvSpPr>
          <p:cNvPr id="261" name="Shape 261"/>
          <p:cNvSpPr txBox="1"/>
          <p:nvPr>
            <p:ph idx="1" type="body"/>
          </p:nvPr>
        </p:nvSpPr>
        <p:spPr>
          <a:xfrm>
            <a:off x="1297500" y="910775"/>
            <a:ext cx="7846500" cy="4232700"/>
          </a:xfrm>
          <a:prstGeom prst="rect">
            <a:avLst/>
          </a:prstGeom>
        </p:spPr>
        <p:txBody>
          <a:bodyPr anchorCtr="0" anchor="t" bIns="91425" lIns="91425" rIns="91425" wrap="square" tIns="91425">
            <a:noAutofit/>
          </a:bodyPr>
          <a:lstStyle/>
          <a:p>
            <a:pPr lvl="0">
              <a:spcBef>
                <a:spcPts val="0"/>
              </a:spcBef>
              <a:buNone/>
            </a:pPr>
            <a:r>
              <a:rPr lang="en" sz="1100"/>
              <a:t>First, we read </a:t>
            </a:r>
            <a:r>
              <a:rPr i="1" lang="en" sz="1100"/>
              <a:t>Lane Detection Techniques: A Review</a:t>
            </a:r>
            <a:r>
              <a:rPr lang="en" sz="1100"/>
              <a:t> by Gurveen Kaur to get some ideas for our approach. We concluded that we could do better if we used more precise tools. We did not like how he used the Canny filter as opposed to Sobel Gx, and the information loss when he grayscaled his images.</a:t>
            </a:r>
          </a:p>
          <a:p>
            <a:pPr lvl="0">
              <a:spcBef>
                <a:spcPts val="0"/>
              </a:spcBef>
              <a:buNone/>
            </a:pPr>
            <a:r>
              <a:rPr lang="en" sz="1100"/>
              <a:t>We first noticed that the images in our dataset were distorted by the camera lens. The </a:t>
            </a:r>
            <a:r>
              <a:rPr i="1" lang="en" sz="1100"/>
              <a:t>Camera Calibration with Distortion Models and Accuracy of Evaluation </a:t>
            </a:r>
            <a:r>
              <a:rPr lang="en" sz="1100"/>
              <a:t>research paper by Juyang Weng helped us to learn how we could undistort the images using linear algebra. After searching some more, we discovered that we could use computer vision as well to fix the issue. </a:t>
            </a:r>
          </a:p>
          <a:p>
            <a:pPr lvl="0">
              <a:spcBef>
                <a:spcPts val="0"/>
              </a:spcBef>
              <a:buNone/>
            </a:pPr>
            <a:r>
              <a:rPr lang="en" sz="1100"/>
              <a:t>The second issue was deciding how we were going to detect the edges of our lane lines to segment them from the image. We read both the </a:t>
            </a:r>
            <a:r>
              <a:rPr i="1" lang="en" sz="1100"/>
              <a:t>Structure-preserving color transformations using Laplacian commutativity </a:t>
            </a:r>
            <a:r>
              <a:rPr lang="en" sz="1100"/>
              <a:t>by D. Eynard and the</a:t>
            </a:r>
            <a:r>
              <a:rPr i="1" lang="en" sz="1100"/>
              <a:t> Study Sobel Edge Detection Effect on the Image Edges Using MATLAB</a:t>
            </a:r>
            <a:r>
              <a:rPr lang="en" sz="1100"/>
              <a:t> by Elham J. Mohammad research papers to try to solve this problem. We decided to use the Sobel_x filter that is used to detect bright vertical edges.</a:t>
            </a:r>
          </a:p>
          <a:p>
            <a:pPr lvl="0">
              <a:spcBef>
                <a:spcPts val="0"/>
              </a:spcBef>
              <a:buNone/>
            </a:pPr>
            <a:r>
              <a:rPr lang="en" sz="1100"/>
              <a:t>Our third issue was that the image perspective was forward-facing. To resolve this we read the paper </a:t>
            </a:r>
            <a:r>
              <a:rPr i="1" lang="en" sz="1100"/>
              <a:t>Transformation Technique</a:t>
            </a:r>
            <a:r>
              <a:rPr lang="en" sz="1100"/>
              <a:t> by M. Venkatesh. This paper taught us how to change a forward-facing perspective into a top-down perspective by </a:t>
            </a:r>
            <a:r>
              <a:rPr lang="en" sz="1100"/>
              <a:t>stretching</a:t>
            </a:r>
            <a:r>
              <a:rPr lang="en" sz="1100"/>
              <a:t> out the image where it was too far away for our program to process. We could zoom in, but only in certain areas.</a:t>
            </a:r>
          </a:p>
          <a:p>
            <a:pPr lvl="0" rtl="0">
              <a:spcBef>
                <a:spcPts val="0"/>
              </a:spcBef>
              <a:buNone/>
            </a:pPr>
            <a:r>
              <a:rPr lang="en" sz="1100"/>
              <a:t>Our last issue was trying to calculate the complete  lane line in  the image with </a:t>
            </a:r>
            <a:r>
              <a:rPr lang="en" sz="1100"/>
              <a:t>precision</a:t>
            </a:r>
            <a:r>
              <a:rPr lang="en" sz="1100"/>
              <a:t>. To do this we read the paper </a:t>
            </a:r>
            <a:r>
              <a:rPr i="1" lang="en" sz="1100"/>
              <a:t>The Periodic Moving Average Filter for Removing Motion Artifacts from PPG Signals</a:t>
            </a:r>
            <a:r>
              <a:rPr lang="en" sz="1100"/>
              <a:t> by Han-Wook Lee. We learned to use a moving window  filter to parse through the image and identify </a:t>
            </a:r>
            <a:r>
              <a:rPr lang="en" sz="1100"/>
              <a:t>precisely</a:t>
            </a:r>
            <a:r>
              <a:rPr lang="en" sz="1100"/>
              <a:t> where the lane line was most likely to be even if there were gaps between them.</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823850" y="866775"/>
            <a:ext cx="4587000" cy="3521100"/>
          </a:xfrm>
          <a:prstGeom prst="rect">
            <a:avLst/>
          </a:prstGeom>
        </p:spPr>
        <p:txBody>
          <a:bodyPr anchorCtr="0" anchor="ctr" bIns="91425" lIns="91425" rIns="91425" wrap="square" tIns="91425">
            <a:noAutofit/>
          </a:bodyPr>
          <a:lstStyle/>
          <a:p>
            <a:pPr lvl="0">
              <a:spcBef>
                <a:spcPts val="0"/>
              </a:spcBef>
              <a:buNone/>
            </a:pPr>
            <a:r>
              <a:rPr lang="en" sz="4300"/>
              <a:t>Thank you for your attention! Any questions?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1297500" y="1658325"/>
            <a:ext cx="3350700" cy="2007000"/>
          </a:xfrm>
          <a:prstGeom prst="rect">
            <a:avLst/>
          </a:prstGeom>
        </p:spPr>
        <p:txBody>
          <a:bodyPr anchorCtr="0" anchor="t" bIns="91425" lIns="91425" rIns="91425" wrap="square" tIns="91425">
            <a:noAutofit/>
          </a:bodyPr>
          <a:lstStyle/>
          <a:p>
            <a:pPr lvl="0">
              <a:spcBef>
                <a:spcPts val="0"/>
              </a:spcBef>
              <a:buNone/>
            </a:pPr>
            <a:r>
              <a:rPr lang="en" sz="6600"/>
              <a:t>Outline</a:t>
            </a:r>
          </a:p>
        </p:txBody>
      </p:sp>
      <p:sp>
        <p:nvSpPr>
          <p:cNvPr id="141" name="Shape 141"/>
          <p:cNvSpPr txBox="1"/>
          <p:nvPr>
            <p:ph idx="2" type="body"/>
          </p:nvPr>
        </p:nvSpPr>
        <p:spPr>
          <a:xfrm>
            <a:off x="4648200" y="1696600"/>
            <a:ext cx="4100700" cy="1968600"/>
          </a:xfrm>
          <a:prstGeom prst="rect">
            <a:avLst/>
          </a:prstGeom>
        </p:spPr>
        <p:txBody>
          <a:bodyPr anchorCtr="0" anchor="t" bIns="91425" lIns="91425" rIns="91425" wrap="square" tIns="91425">
            <a:noAutofit/>
          </a:bodyPr>
          <a:lstStyle/>
          <a:p>
            <a:pPr indent="-323850" lvl="0" marL="457200" rtl="0">
              <a:spcBef>
                <a:spcPts val="0"/>
              </a:spcBef>
              <a:spcAft>
                <a:spcPts val="0"/>
              </a:spcAft>
              <a:buSzPct val="100000"/>
              <a:buChar char="-"/>
            </a:pPr>
            <a:r>
              <a:rPr lang="en" sz="1500"/>
              <a:t>Abstract</a:t>
            </a:r>
          </a:p>
          <a:p>
            <a:pPr indent="-323850" lvl="0" marL="457200" rtl="0">
              <a:spcBef>
                <a:spcPts val="0"/>
              </a:spcBef>
              <a:spcAft>
                <a:spcPts val="0"/>
              </a:spcAft>
              <a:buSzPct val="100000"/>
              <a:buChar char="-"/>
            </a:pPr>
            <a:r>
              <a:rPr lang="en" sz="1500"/>
              <a:t>Problem Statement &amp; Motivation</a:t>
            </a:r>
          </a:p>
          <a:p>
            <a:pPr indent="-323850" lvl="0" marL="457200" rtl="0">
              <a:spcBef>
                <a:spcPts val="0"/>
              </a:spcBef>
              <a:spcAft>
                <a:spcPts val="0"/>
              </a:spcAft>
              <a:buSzPct val="100000"/>
              <a:buChar char="-"/>
            </a:pPr>
            <a:r>
              <a:rPr lang="en" sz="1500"/>
              <a:t>Related Work</a:t>
            </a:r>
          </a:p>
          <a:p>
            <a:pPr indent="-323850" lvl="0" marL="457200" rtl="0">
              <a:spcBef>
                <a:spcPts val="0"/>
              </a:spcBef>
              <a:spcAft>
                <a:spcPts val="0"/>
              </a:spcAft>
              <a:buSzPct val="100000"/>
              <a:buChar char="-"/>
            </a:pPr>
            <a:r>
              <a:rPr lang="en" sz="1500"/>
              <a:t>Methodology</a:t>
            </a:r>
          </a:p>
          <a:p>
            <a:pPr indent="-323850" lvl="0" marL="457200" rtl="0">
              <a:spcBef>
                <a:spcPts val="0"/>
              </a:spcBef>
              <a:spcAft>
                <a:spcPts val="0"/>
              </a:spcAft>
              <a:buSzPct val="100000"/>
              <a:buChar char="-"/>
            </a:pPr>
            <a:r>
              <a:rPr lang="en" sz="1500"/>
              <a:t>Evaluation/Interpretation/Conclusion</a:t>
            </a:r>
          </a:p>
          <a:p>
            <a:pPr indent="-323850" lvl="0" marL="457200" rtl="0">
              <a:spcBef>
                <a:spcPts val="0"/>
              </a:spcBef>
              <a:spcAft>
                <a:spcPts val="0"/>
              </a:spcAft>
              <a:buSzPct val="100000"/>
              <a:buChar char="-"/>
            </a:pPr>
            <a:r>
              <a:rPr lang="en" sz="1500"/>
              <a:t>References</a:t>
            </a:r>
          </a:p>
          <a:p>
            <a:pPr indent="-323850" lvl="0" marL="457200">
              <a:spcBef>
                <a:spcPts val="0"/>
              </a:spcBef>
              <a:buSzPct val="100000"/>
              <a:buChar char="-"/>
            </a:pPr>
            <a:r>
              <a:rPr lang="en" sz="1500"/>
              <a:t>Questions</a:t>
            </a:r>
          </a:p>
        </p:txBody>
      </p:sp>
      <p:pic>
        <p:nvPicPr>
          <p:cNvPr id="142" name="Shape 142"/>
          <p:cNvPicPr preferRelativeResize="0"/>
          <p:nvPr/>
        </p:nvPicPr>
        <p:blipFill>
          <a:blip r:embed="rId3">
            <a:alphaModFix/>
          </a:blip>
          <a:stretch>
            <a:fillRect/>
          </a:stretch>
        </p:blipFill>
        <p:spPr>
          <a:xfrm>
            <a:off x="1297500" y="2769125"/>
            <a:ext cx="3350700" cy="896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1297500" y="992600"/>
            <a:ext cx="3687000" cy="1086000"/>
          </a:xfrm>
          <a:prstGeom prst="rect">
            <a:avLst/>
          </a:prstGeom>
        </p:spPr>
        <p:txBody>
          <a:bodyPr anchorCtr="0" anchor="t" bIns="91425" lIns="91425" rIns="91425" wrap="square" tIns="91425">
            <a:noAutofit/>
          </a:bodyPr>
          <a:lstStyle/>
          <a:p>
            <a:pPr lvl="0">
              <a:spcBef>
                <a:spcPts val="0"/>
              </a:spcBef>
              <a:buNone/>
            </a:pPr>
            <a:r>
              <a:rPr lang="en" sz="5900"/>
              <a:t>Abstract</a:t>
            </a:r>
          </a:p>
        </p:txBody>
      </p:sp>
      <p:sp>
        <p:nvSpPr>
          <p:cNvPr id="148" name="Shape 148"/>
          <p:cNvSpPr txBox="1"/>
          <p:nvPr>
            <p:ph idx="1" type="body"/>
          </p:nvPr>
        </p:nvSpPr>
        <p:spPr>
          <a:xfrm>
            <a:off x="1297500" y="2780625"/>
            <a:ext cx="7496100" cy="2119200"/>
          </a:xfrm>
          <a:prstGeom prst="rect">
            <a:avLst/>
          </a:prstGeom>
        </p:spPr>
        <p:txBody>
          <a:bodyPr anchorCtr="0" anchor="t" bIns="91425" lIns="91425" rIns="91425" wrap="square" tIns="91425">
            <a:noAutofit/>
          </a:bodyPr>
          <a:lstStyle/>
          <a:p>
            <a:pPr lvl="0">
              <a:lnSpc>
                <a:spcPct val="150000"/>
              </a:lnSpc>
              <a:spcBef>
                <a:spcPts val="0"/>
              </a:spcBef>
              <a:buNone/>
            </a:pPr>
            <a:r>
              <a:rPr lang="en"/>
              <a:t>W</a:t>
            </a:r>
            <a:r>
              <a:rPr lang="en"/>
              <a:t>e created a program to detect lane lines in front of a moving vehicle. We did this by correcting distortion caused by the camera lens, using color transformations and gradients to create a thresholded binary image, applying a perspective transformation to turn our image into a top-down view, detecting lane pixels and fitting them to find the lane boundary, determining the curvature of the lane and vehicle position with respect to center, warping the detected lane boundaries back onto the original image, and outputting a visual display of the lane boundaries with the numerical estimation of lane curvature and vehicle position included in the image.</a:t>
            </a:r>
          </a:p>
          <a:p>
            <a:pPr lvl="0">
              <a:lnSpc>
                <a:spcPct val="150000"/>
              </a:lnSpc>
              <a:spcBef>
                <a:spcPts val="0"/>
              </a:spcBef>
              <a:buNone/>
            </a:pPr>
            <a:r>
              <a:t/>
            </a:r>
            <a:endParaRPr/>
          </a:p>
        </p:txBody>
      </p:sp>
      <p:pic>
        <p:nvPicPr>
          <p:cNvPr id="149" name="Shape 149"/>
          <p:cNvPicPr preferRelativeResize="0"/>
          <p:nvPr/>
        </p:nvPicPr>
        <p:blipFill>
          <a:blip r:embed="rId3">
            <a:alphaModFix/>
          </a:blip>
          <a:stretch>
            <a:fillRect/>
          </a:stretch>
        </p:blipFill>
        <p:spPr>
          <a:xfrm>
            <a:off x="5106500" y="476000"/>
            <a:ext cx="3687108" cy="2119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 sz="2800"/>
              <a:t>Problem Statement &amp; Motivation</a:t>
            </a:r>
          </a:p>
        </p:txBody>
      </p:sp>
      <p:sp>
        <p:nvSpPr>
          <p:cNvPr id="155" name="Shape 155"/>
          <p:cNvSpPr txBox="1"/>
          <p:nvPr>
            <p:ph idx="1" type="body"/>
          </p:nvPr>
        </p:nvSpPr>
        <p:spPr>
          <a:xfrm>
            <a:off x="1297500" y="1307850"/>
            <a:ext cx="4693800" cy="3445800"/>
          </a:xfrm>
          <a:prstGeom prst="rect">
            <a:avLst/>
          </a:prstGeom>
        </p:spPr>
        <p:txBody>
          <a:bodyPr anchorCtr="0" anchor="t" bIns="91425" lIns="91425" rIns="91425" wrap="square" tIns="91425">
            <a:noAutofit/>
          </a:bodyPr>
          <a:lstStyle/>
          <a:p>
            <a:pPr lvl="0">
              <a:spcBef>
                <a:spcPts val="0"/>
              </a:spcBef>
              <a:buNone/>
            </a:pPr>
            <a:r>
              <a:rPr lang="en" sz="1600"/>
              <a:t>Over 30,000 people are killed in auto-related accidents each year in the United States alone. Save for a few outliers, the vast majority of these accidents can be attributed to human error.</a:t>
            </a:r>
          </a:p>
          <a:p>
            <a:pPr lvl="0">
              <a:spcBef>
                <a:spcPts val="0"/>
              </a:spcBef>
              <a:buNone/>
            </a:pPr>
            <a:r>
              <a:rPr lang="en" sz="1600"/>
              <a:t>What if we could create programs to detect and avoid these accidents with a lower error rate than humans? To this end, we created a program to detect lane lines in front of a moving vehicle. We hope that our research will benefit future endeavors to prevent auto-related accidents.</a:t>
            </a:r>
          </a:p>
        </p:txBody>
      </p:sp>
      <p:pic>
        <p:nvPicPr>
          <p:cNvPr id="156" name="Shape 156"/>
          <p:cNvPicPr preferRelativeResize="0"/>
          <p:nvPr/>
        </p:nvPicPr>
        <p:blipFill>
          <a:blip r:embed="rId3">
            <a:alphaModFix/>
          </a:blip>
          <a:stretch>
            <a:fillRect/>
          </a:stretch>
        </p:blipFill>
        <p:spPr>
          <a:xfrm>
            <a:off x="5991300" y="1880800"/>
            <a:ext cx="2971323" cy="1980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1297500" y="600275"/>
            <a:ext cx="7544700" cy="707700"/>
          </a:xfrm>
          <a:prstGeom prst="rect">
            <a:avLst/>
          </a:prstGeom>
        </p:spPr>
        <p:txBody>
          <a:bodyPr anchorCtr="0" anchor="t" bIns="91425" lIns="91425" rIns="91425" wrap="square" tIns="91425">
            <a:noAutofit/>
          </a:bodyPr>
          <a:lstStyle/>
          <a:p>
            <a:pPr lvl="0">
              <a:spcBef>
                <a:spcPts val="0"/>
              </a:spcBef>
              <a:buNone/>
            </a:pPr>
            <a:r>
              <a:rPr lang="en"/>
              <a:t>Paper 1:  Lane Detecting techniques: A review</a:t>
            </a:r>
          </a:p>
        </p:txBody>
      </p:sp>
      <p:sp>
        <p:nvSpPr>
          <p:cNvPr id="162" name="Shape 162"/>
          <p:cNvSpPr txBox="1"/>
          <p:nvPr>
            <p:ph idx="1" type="body"/>
          </p:nvPr>
        </p:nvSpPr>
        <p:spPr>
          <a:xfrm>
            <a:off x="1297500" y="1567550"/>
            <a:ext cx="5601900" cy="2911200"/>
          </a:xfrm>
          <a:prstGeom prst="rect">
            <a:avLst/>
          </a:prstGeom>
        </p:spPr>
        <p:txBody>
          <a:bodyPr anchorCtr="0" anchor="t" bIns="91425" lIns="91425" rIns="91425" wrap="square" tIns="91425">
            <a:noAutofit/>
          </a:bodyPr>
          <a:lstStyle/>
          <a:p>
            <a:pPr lvl="0">
              <a:spcBef>
                <a:spcPts val="0"/>
              </a:spcBef>
              <a:buNone/>
            </a:pPr>
            <a:r>
              <a:rPr lang="en" sz="1600"/>
              <a:t> The main purpose of this  paper is to detect lane markings and localizing any road markings. To achieve this goal, the edge detecting method is  used  to convert and </a:t>
            </a:r>
            <a:r>
              <a:rPr lang="en" sz="1600"/>
              <a:t>segment</a:t>
            </a:r>
            <a:r>
              <a:rPr lang="en" sz="1600"/>
              <a:t>  those markings  from RGB into binary images so that those markings of the edge  can be seen as their  intensity changes.</a:t>
            </a:r>
          </a:p>
          <a:p>
            <a:pPr lvl="0">
              <a:spcBef>
                <a:spcPts val="0"/>
              </a:spcBef>
              <a:buNone/>
            </a:pPr>
            <a:r>
              <a:rPr lang="en" sz="1600"/>
              <a:t>In a similar way, we made color transformation  for lanes marking  by creating  a </a:t>
            </a:r>
            <a:r>
              <a:rPr lang="en" sz="1600"/>
              <a:t>thresholded</a:t>
            </a:r>
            <a:r>
              <a:rPr lang="en" sz="1600"/>
              <a:t> binary image  to </a:t>
            </a:r>
            <a:r>
              <a:rPr lang="en" sz="1600"/>
              <a:t>differentiate</a:t>
            </a:r>
            <a:r>
              <a:rPr lang="en" sz="1600"/>
              <a:t>  their color channel.</a:t>
            </a:r>
          </a:p>
        </p:txBody>
      </p:sp>
      <p:pic>
        <p:nvPicPr>
          <p:cNvPr id="163" name="Shape 163"/>
          <p:cNvPicPr preferRelativeResize="0"/>
          <p:nvPr/>
        </p:nvPicPr>
        <p:blipFill>
          <a:blip r:embed="rId3">
            <a:alphaModFix/>
          </a:blip>
          <a:stretch>
            <a:fillRect/>
          </a:stretch>
        </p:blipFill>
        <p:spPr>
          <a:xfrm>
            <a:off x="6899275" y="1488975"/>
            <a:ext cx="1589525" cy="2989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1297500" y="393750"/>
            <a:ext cx="4556100" cy="1340700"/>
          </a:xfrm>
          <a:prstGeom prst="rect">
            <a:avLst/>
          </a:prstGeom>
        </p:spPr>
        <p:txBody>
          <a:bodyPr anchorCtr="0" anchor="t" bIns="91425" lIns="91425" rIns="91425" wrap="square" tIns="91425">
            <a:noAutofit/>
          </a:bodyPr>
          <a:lstStyle/>
          <a:p>
            <a:pPr lvl="0">
              <a:spcBef>
                <a:spcPts val="0"/>
              </a:spcBef>
              <a:buNone/>
            </a:pPr>
            <a:r>
              <a:rPr lang="en"/>
              <a:t>Paper 2: </a:t>
            </a:r>
            <a:r>
              <a:rPr i="1" lang="en"/>
              <a:t>Camera </a:t>
            </a:r>
            <a:r>
              <a:rPr i="1" lang="en"/>
              <a:t>Calibration</a:t>
            </a:r>
            <a:r>
              <a:rPr i="1" lang="en"/>
              <a:t> with Distortion Models and Accuracy of Evaluation</a:t>
            </a:r>
          </a:p>
        </p:txBody>
      </p:sp>
      <p:sp>
        <p:nvSpPr>
          <p:cNvPr id="169" name="Shape 169"/>
          <p:cNvSpPr txBox="1"/>
          <p:nvPr>
            <p:ph idx="1" type="body"/>
          </p:nvPr>
        </p:nvSpPr>
        <p:spPr>
          <a:xfrm>
            <a:off x="1297500" y="2113025"/>
            <a:ext cx="7566300" cy="2726700"/>
          </a:xfrm>
          <a:prstGeom prst="rect">
            <a:avLst/>
          </a:prstGeom>
        </p:spPr>
        <p:txBody>
          <a:bodyPr anchorCtr="0" anchor="t" bIns="91425" lIns="91425" rIns="91425" wrap="square" tIns="91425">
            <a:noAutofit/>
          </a:bodyPr>
          <a:lstStyle/>
          <a:p>
            <a:pPr lvl="0" rtl="0">
              <a:lnSpc>
                <a:spcPct val="150000"/>
              </a:lnSpc>
              <a:spcBef>
                <a:spcPts val="0"/>
              </a:spcBef>
              <a:buNone/>
            </a:pPr>
            <a:r>
              <a:rPr lang="en"/>
              <a:t>According to this research paper, camera </a:t>
            </a:r>
            <a:r>
              <a:rPr lang="en"/>
              <a:t>calibration</a:t>
            </a:r>
            <a:r>
              <a:rPr lang="en"/>
              <a:t> is the </a:t>
            </a:r>
            <a:r>
              <a:rPr lang="en"/>
              <a:t>essential</a:t>
            </a:r>
            <a:r>
              <a:rPr lang="en"/>
              <a:t> task to measure the </a:t>
            </a:r>
            <a:r>
              <a:rPr lang="en"/>
              <a:t>dimensions of  the images as image coordinates (pixels) determine the exact position of camera and the points of interest of any scenes of image. The aim is to eliminate distortion of image points from their positions . One of the techniques used to find image points distortion is the projection of coordinates from 3-D  of image plane projection and then iterative algorithms applied to</a:t>
            </a:r>
            <a:r>
              <a:rPr lang="en"/>
              <a:t> detect the distortions.</a:t>
            </a:r>
          </a:p>
          <a:p>
            <a:pPr lvl="0">
              <a:lnSpc>
                <a:spcPct val="150000"/>
              </a:lnSpc>
              <a:spcBef>
                <a:spcPts val="0"/>
              </a:spcBef>
              <a:buNone/>
            </a:pPr>
            <a:r>
              <a:rPr lang="en"/>
              <a:t>Similarly, we used a chessboard  to project coordinates  of points from image in the form of (x, y, z) </a:t>
            </a:r>
            <a:r>
              <a:rPr lang="en"/>
              <a:t>coordinates</a:t>
            </a:r>
            <a:r>
              <a:rPr lang="en"/>
              <a:t> to adjust the distorted </a:t>
            </a:r>
            <a:r>
              <a:rPr lang="en"/>
              <a:t>coordinates</a:t>
            </a:r>
            <a:r>
              <a:rPr lang="en"/>
              <a:t> and applied some functions from </a:t>
            </a:r>
            <a:r>
              <a:rPr lang="en"/>
              <a:t>algorithms to compute the calibration of the camera.</a:t>
            </a:r>
            <a:r>
              <a:rPr lang="en"/>
              <a:t> </a:t>
            </a:r>
          </a:p>
          <a:p>
            <a:pPr lvl="0">
              <a:lnSpc>
                <a:spcPct val="150000"/>
              </a:lnSpc>
              <a:spcBef>
                <a:spcPts val="0"/>
              </a:spcBef>
              <a:buNone/>
            </a:pPr>
            <a:r>
              <a:t/>
            </a:r>
            <a:endParaRPr/>
          </a:p>
        </p:txBody>
      </p:sp>
      <p:pic>
        <p:nvPicPr>
          <p:cNvPr id="170" name="Shape 170"/>
          <p:cNvPicPr preferRelativeResize="0"/>
          <p:nvPr/>
        </p:nvPicPr>
        <p:blipFill>
          <a:blip r:embed="rId3">
            <a:alphaModFix/>
          </a:blip>
          <a:stretch>
            <a:fillRect/>
          </a:stretch>
        </p:blipFill>
        <p:spPr>
          <a:xfrm>
            <a:off x="5924308" y="393750"/>
            <a:ext cx="2939417" cy="1465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ph type="title"/>
          </p:nvPr>
        </p:nvSpPr>
        <p:spPr>
          <a:xfrm>
            <a:off x="1297500" y="280975"/>
            <a:ext cx="7038900" cy="1323900"/>
          </a:xfrm>
          <a:prstGeom prst="rect">
            <a:avLst/>
          </a:prstGeom>
        </p:spPr>
        <p:txBody>
          <a:bodyPr anchorCtr="0" anchor="t" bIns="91425" lIns="91425" rIns="91425" wrap="square" tIns="91425">
            <a:noAutofit/>
          </a:bodyPr>
          <a:lstStyle/>
          <a:p>
            <a:pPr lvl="0" rtl="0">
              <a:spcBef>
                <a:spcPts val="0"/>
              </a:spcBef>
              <a:buNone/>
            </a:pPr>
            <a:r>
              <a:rPr lang="en"/>
              <a:t>Paper 3: Structure-Preserving Color      Transformations using </a:t>
            </a:r>
            <a:r>
              <a:rPr lang="en"/>
              <a:t>Laplacian</a:t>
            </a:r>
            <a:r>
              <a:rPr lang="en"/>
              <a:t>  </a:t>
            </a:r>
            <a:r>
              <a:rPr lang="en"/>
              <a:t>Commutativity</a:t>
            </a:r>
          </a:p>
        </p:txBody>
      </p:sp>
      <p:sp>
        <p:nvSpPr>
          <p:cNvPr id="176" name="Shape 176"/>
          <p:cNvSpPr txBox="1"/>
          <p:nvPr>
            <p:ph idx="1" type="body"/>
          </p:nvPr>
        </p:nvSpPr>
        <p:spPr>
          <a:xfrm>
            <a:off x="1297500" y="1604875"/>
            <a:ext cx="4919100" cy="1988400"/>
          </a:xfrm>
          <a:prstGeom prst="rect">
            <a:avLst/>
          </a:prstGeom>
        </p:spPr>
        <p:txBody>
          <a:bodyPr anchorCtr="0" anchor="t" bIns="91425" lIns="91425" rIns="91425" wrap="square" tIns="91425">
            <a:noAutofit/>
          </a:bodyPr>
          <a:lstStyle/>
          <a:p>
            <a:pPr lvl="0">
              <a:spcBef>
                <a:spcPts val="0"/>
              </a:spcBef>
              <a:buNone/>
            </a:pPr>
            <a:r>
              <a:rPr lang="en"/>
              <a:t>This paper gave us lots of examples of how Laplacian filters can be used to detect edges in images using derivatives. For this kind of filter, the edges will be detected if there is rapid change in in the color values at any point in the image.</a:t>
            </a:r>
          </a:p>
          <a:p>
            <a:pPr lvl="0" rtl="0">
              <a:spcBef>
                <a:spcPts val="0"/>
              </a:spcBef>
              <a:buNone/>
            </a:pPr>
            <a:r>
              <a:rPr lang="en"/>
              <a:t>After learning that the Laplacian filter has trouble dealing with noise, we decided that the Sobel Gx filter would be a better fit for the edge detection in our project. </a:t>
            </a:r>
          </a:p>
        </p:txBody>
      </p:sp>
      <p:pic>
        <p:nvPicPr>
          <p:cNvPr id="177" name="Shape 177"/>
          <p:cNvPicPr preferRelativeResize="0"/>
          <p:nvPr/>
        </p:nvPicPr>
        <p:blipFill>
          <a:blip r:embed="rId3">
            <a:alphaModFix/>
          </a:blip>
          <a:stretch>
            <a:fillRect/>
          </a:stretch>
        </p:blipFill>
        <p:spPr>
          <a:xfrm>
            <a:off x="4166525" y="3489201"/>
            <a:ext cx="4663900" cy="1427950"/>
          </a:xfrm>
          <a:prstGeom prst="rect">
            <a:avLst/>
          </a:prstGeom>
          <a:noFill/>
          <a:ln>
            <a:noFill/>
          </a:ln>
        </p:spPr>
      </p:pic>
      <p:pic>
        <p:nvPicPr>
          <p:cNvPr id="178" name="Shape 178"/>
          <p:cNvPicPr preferRelativeResize="0"/>
          <p:nvPr/>
        </p:nvPicPr>
        <p:blipFill>
          <a:blip r:embed="rId4">
            <a:alphaModFix/>
          </a:blip>
          <a:stretch>
            <a:fillRect/>
          </a:stretch>
        </p:blipFill>
        <p:spPr>
          <a:xfrm>
            <a:off x="6369000" y="1604875"/>
            <a:ext cx="2531560" cy="16834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Shape 183"/>
          <p:cNvSpPr txBox="1"/>
          <p:nvPr>
            <p:ph type="title"/>
          </p:nvPr>
        </p:nvSpPr>
        <p:spPr>
          <a:xfrm>
            <a:off x="1297500" y="393750"/>
            <a:ext cx="3850800" cy="1874100"/>
          </a:xfrm>
          <a:prstGeom prst="rect">
            <a:avLst/>
          </a:prstGeom>
        </p:spPr>
        <p:txBody>
          <a:bodyPr anchorCtr="0" anchor="t" bIns="91425" lIns="91425" rIns="91425" wrap="square" tIns="91425">
            <a:noAutofit/>
          </a:bodyPr>
          <a:lstStyle/>
          <a:p>
            <a:pPr lvl="0">
              <a:spcBef>
                <a:spcPts val="0"/>
              </a:spcBef>
              <a:buNone/>
            </a:pPr>
            <a:r>
              <a:rPr lang="en" sz="2500"/>
              <a:t>Paper 4: </a:t>
            </a:r>
            <a:r>
              <a:rPr i="1" lang="en" sz="2500"/>
              <a:t>Study Sobel Edge Detection Effect on the Image Edges Using MATLAB</a:t>
            </a:r>
          </a:p>
        </p:txBody>
      </p:sp>
      <p:sp>
        <p:nvSpPr>
          <p:cNvPr id="184" name="Shape 184"/>
          <p:cNvSpPr txBox="1"/>
          <p:nvPr>
            <p:ph idx="1" type="body"/>
          </p:nvPr>
        </p:nvSpPr>
        <p:spPr>
          <a:xfrm>
            <a:off x="1297500" y="2388250"/>
            <a:ext cx="5235600" cy="2596200"/>
          </a:xfrm>
          <a:prstGeom prst="rect">
            <a:avLst/>
          </a:prstGeom>
        </p:spPr>
        <p:txBody>
          <a:bodyPr anchorCtr="0" anchor="t" bIns="91425" lIns="91425" rIns="91425" wrap="square" tIns="91425">
            <a:noAutofit/>
          </a:bodyPr>
          <a:lstStyle/>
          <a:p>
            <a:pPr lvl="0">
              <a:lnSpc>
                <a:spcPct val="150000"/>
              </a:lnSpc>
              <a:spcBef>
                <a:spcPts val="0"/>
              </a:spcBef>
              <a:buNone/>
            </a:pPr>
            <a:r>
              <a:rPr lang="en"/>
              <a:t>In this paper, the main goal  is to inform the reader of how to implement edge detection techniques used on </a:t>
            </a:r>
            <a:r>
              <a:rPr lang="en"/>
              <a:t>digital</a:t>
            </a:r>
            <a:r>
              <a:rPr lang="en"/>
              <a:t> images.  Edge detection methods  can be applied in different  ways to digital images. One method is the Sobel method of edge detection. The sobel method  combines the horizontal and vertical masks as well as matrices  to </a:t>
            </a:r>
            <a:r>
              <a:rPr lang="en"/>
              <a:t>detect the maximum and minimum pixels  to detect edges. </a:t>
            </a:r>
          </a:p>
          <a:p>
            <a:pPr lvl="0">
              <a:lnSpc>
                <a:spcPct val="150000"/>
              </a:lnSpc>
              <a:spcBef>
                <a:spcPts val="0"/>
              </a:spcBef>
              <a:buNone/>
            </a:pPr>
            <a:r>
              <a:rPr lang="en"/>
              <a:t>Since the lane lines are vertical relative to the driver, we used a Sobel_x filter to find the edge based on the brightest pixels in a vertical line. </a:t>
            </a:r>
          </a:p>
          <a:p>
            <a:pPr lvl="0">
              <a:lnSpc>
                <a:spcPct val="150000"/>
              </a:lnSpc>
              <a:spcBef>
                <a:spcPts val="0"/>
              </a:spcBef>
              <a:buNone/>
            </a:pPr>
            <a:r>
              <a:rPr lang="en"/>
              <a:t>  </a:t>
            </a:r>
          </a:p>
        </p:txBody>
      </p:sp>
      <p:pic>
        <p:nvPicPr>
          <p:cNvPr id="185" name="Shape 185"/>
          <p:cNvPicPr preferRelativeResize="0"/>
          <p:nvPr/>
        </p:nvPicPr>
        <p:blipFill>
          <a:blip r:embed="rId3">
            <a:alphaModFix/>
          </a:blip>
          <a:stretch>
            <a:fillRect/>
          </a:stretch>
        </p:blipFill>
        <p:spPr>
          <a:xfrm>
            <a:off x="5068749" y="251825"/>
            <a:ext cx="3267650" cy="1980400"/>
          </a:xfrm>
          <a:prstGeom prst="rect">
            <a:avLst/>
          </a:prstGeom>
          <a:noFill/>
          <a:ln>
            <a:noFill/>
          </a:ln>
        </p:spPr>
      </p:pic>
      <p:pic>
        <p:nvPicPr>
          <p:cNvPr id="186" name="Shape 186"/>
          <p:cNvPicPr preferRelativeResize="0"/>
          <p:nvPr/>
        </p:nvPicPr>
        <p:blipFill>
          <a:blip r:embed="rId4">
            <a:alphaModFix/>
          </a:blip>
          <a:stretch>
            <a:fillRect/>
          </a:stretch>
        </p:blipFill>
        <p:spPr>
          <a:xfrm>
            <a:off x="6533100" y="3067311"/>
            <a:ext cx="2376625" cy="1238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rtl="0">
              <a:spcBef>
                <a:spcPts val="0"/>
              </a:spcBef>
              <a:buNone/>
            </a:pPr>
            <a:r>
              <a:rPr lang="en" sz="3000"/>
              <a:t>Paper 5: Transformation Techniques </a:t>
            </a:r>
          </a:p>
        </p:txBody>
      </p:sp>
      <p:sp>
        <p:nvSpPr>
          <p:cNvPr id="192" name="Shape 192"/>
          <p:cNvSpPr txBox="1"/>
          <p:nvPr>
            <p:ph idx="1" type="body"/>
          </p:nvPr>
        </p:nvSpPr>
        <p:spPr>
          <a:xfrm>
            <a:off x="1297500" y="1567550"/>
            <a:ext cx="4362000" cy="2911200"/>
          </a:xfrm>
          <a:prstGeom prst="rect">
            <a:avLst/>
          </a:prstGeom>
        </p:spPr>
        <p:txBody>
          <a:bodyPr anchorCtr="0" anchor="t" bIns="91425" lIns="91425" rIns="91425" wrap="square" tIns="91425">
            <a:noAutofit/>
          </a:bodyPr>
          <a:lstStyle/>
          <a:p>
            <a:pPr lvl="0">
              <a:spcBef>
                <a:spcPts val="0"/>
              </a:spcBef>
              <a:buNone/>
            </a:pPr>
            <a:r>
              <a:rPr lang="en"/>
              <a:t>This paper was all about changing the perspective of an image from a forward-facing one to a top-down perspective. In an image taken from a forward-facing perspective, it is hard to make out the objects near the top of the image since they are farther away. By stretching out the image in the farther away parts, we can get a better picture of what is going on in the image.</a:t>
            </a:r>
          </a:p>
          <a:p>
            <a:pPr lvl="0" rtl="0">
              <a:spcBef>
                <a:spcPts val="0"/>
              </a:spcBef>
              <a:buNone/>
            </a:pPr>
            <a:r>
              <a:rPr lang="en"/>
              <a:t>In our project we used this to identify lane lines that were farther away in the image. It was much easier for our program to process when the top image was transformed into a top-down perspective.</a:t>
            </a:r>
          </a:p>
        </p:txBody>
      </p:sp>
      <p:pic>
        <p:nvPicPr>
          <p:cNvPr id="193" name="Shape 193"/>
          <p:cNvPicPr preferRelativeResize="0"/>
          <p:nvPr/>
        </p:nvPicPr>
        <p:blipFill>
          <a:blip r:embed="rId3">
            <a:alphaModFix/>
          </a:blip>
          <a:stretch>
            <a:fillRect/>
          </a:stretch>
        </p:blipFill>
        <p:spPr>
          <a:xfrm>
            <a:off x="5902425" y="1704850"/>
            <a:ext cx="2527875" cy="2636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